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</p:sldMasterIdLst>
  <p:notesMasterIdLst>
    <p:notesMasterId r:id="rId20"/>
  </p:notesMasterIdLst>
  <p:sldIdLst>
    <p:sldId id="256" r:id="rId2"/>
    <p:sldId id="258" r:id="rId3"/>
    <p:sldId id="300" r:id="rId4"/>
    <p:sldId id="302" r:id="rId5"/>
    <p:sldId id="298" r:id="rId6"/>
    <p:sldId id="317" r:id="rId7"/>
    <p:sldId id="288" r:id="rId8"/>
    <p:sldId id="305" r:id="rId9"/>
    <p:sldId id="270" r:id="rId10"/>
    <p:sldId id="313" r:id="rId11"/>
    <p:sldId id="306" r:id="rId12"/>
    <p:sldId id="307" r:id="rId13"/>
    <p:sldId id="314" r:id="rId14"/>
    <p:sldId id="291" r:id="rId15"/>
    <p:sldId id="316" r:id="rId16"/>
    <p:sldId id="315" r:id="rId17"/>
    <p:sldId id="282" r:id="rId18"/>
    <p:sldId id="318" r:id="rId19"/>
  </p:sldIdLst>
  <p:sldSz cx="12192000" cy="6858000"/>
  <p:notesSz cx="6858000" cy="9144000"/>
  <p:embeddedFontLst>
    <p:embeddedFont>
      <p:font typeface="Bahnschrift Condensed" panose="020B0502040204020203" pitchFamily="34" charset="0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HY견고딕" panose="02030600000101010101" pitchFamily="18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휴먼둥근헤드라인" panose="02030504000101010101" pitchFamily="18" charset="-127"/>
      <p:regular r:id="rId32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273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597"/>
    <a:srgbClr val="E41A00"/>
    <a:srgbClr val="F5DF4D"/>
    <a:srgbClr val="F2F2F2"/>
    <a:srgbClr val="0165B2"/>
    <a:srgbClr val="445569"/>
    <a:srgbClr val="1F4E79"/>
    <a:srgbClr val="D9D9D9"/>
    <a:srgbClr val="FE431E"/>
    <a:srgbClr val="87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25" autoAdjust="0"/>
    <p:restoredTop sz="94660"/>
  </p:normalViewPr>
  <p:slideViewPr>
    <p:cSldViewPr>
      <p:cViewPr varScale="1">
        <p:scale>
          <a:sx n="114" d="100"/>
          <a:sy n="114" d="100"/>
        </p:scale>
        <p:origin x="288" y="138"/>
      </p:cViewPr>
      <p:guideLst>
        <p:guide orient="horz" pos="2160"/>
        <p:guide pos="3840"/>
        <p:guide orient="horz" pos="2273"/>
        <p:guide orient="horz" pos="23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4B13090-954C-42B8-9E26-10AE906B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B5573C-C310-4726-9454-5731CB3903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B23E853-DAFB-42BA-8E42-DDF83CF398B2}" type="datetimeFigureOut">
              <a:rPr lang="ko-KR" altLang="en-US"/>
              <a:pPr>
                <a:defRPr/>
              </a:pPr>
              <a:t>2023-12-13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D22152C-1816-43C7-B775-5E35B9F1B4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B8D62B9-6FD8-43F2-9E77-9978E5CE9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7EA6A-DFF3-4031-B2DB-B8F0C59EF5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83748-CC11-4FD5-9189-939F40637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2D6D723-6FAE-4977-A65A-290E950EFE4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1653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D6D723-6FAE-4977-A65A-290E950EFE4D}" type="slidenum">
              <a:rPr lang="ko-KR" altLang="en-US" smtClean="0"/>
              <a:pPr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60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365A99C7-F13B-47D8-B5BD-38E6F0CB361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71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C9F9D85-245D-487B-9B00-88B0B539706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89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5D9AA456-0B6B-4E73-B0F7-E7ED14FCE978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1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9EBF7CE-BBD8-4458-A8ED-6DB61D7612E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nahsw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4A0F72E-1949-4219-AC42-014A834BDE88}"/>
              </a:ext>
            </a:extLst>
          </p:cNvPr>
          <p:cNvSpPr txBox="1"/>
          <p:nvPr/>
        </p:nvSpPr>
        <p:spPr>
          <a:xfrm>
            <a:off x="6708068" y="4149070"/>
            <a:ext cx="5158567" cy="1036630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TEAM 8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조 파크위즈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팀명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</a:p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FE :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김인아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BE :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전병건</a:t>
            </a:r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" y="1579670"/>
            <a:ext cx="12191999" cy="219090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39597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2860" y="1803510"/>
            <a:ext cx="735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[K-Digital </a:t>
            </a:r>
            <a:r>
              <a:rPr lang="ko-KR" altLang="en-US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부산대 </a:t>
            </a:r>
            <a:r>
              <a:rPr lang="en-US" altLang="ko-KR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23-4</a:t>
            </a:r>
            <a:r>
              <a:rPr lang="ko-KR" altLang="en-US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회차</a:t>
            </a:r>
            <a:r>
              <a:rPr lang="en-US" altLang="ko-KR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] AI </a:t>
            </a:r>
            <a:r>
              <a:rPr lang="ko-KR" altLang="en-US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활용 빅데이터분석 풀스택웹서비스 </a:t>
            </a:r>
            <a:r>
              <a:rPr lang="en-US" altLang="ko-KR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SW </a:t>
            </a:r>
            <a:r>
              <a:rPr lang="ko-KR" altLang="en-US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개발자 양성과정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1" y="6348813"/>
            <a:ext cx="1482842" cy="385879"/>
          </a:xfrm>
          <a:prstGeom prst="rect">
            <a:avLst/>
          </a:prstGeom>
        </p:spPr>
      </p:pic>
      <p:sp>
        <p:nvSpPr>
          <p:cNvPr id="18" name="Rectangle 10"/>
          <p:cNvSpPr>
            <a:spLocks noChangeArrowheads="1"/>
          </p:cNvSpPr>
          <p:nvPr/>
        </p:nvSpPr>
        <p:spPr bwMode="auto">
          <a:xfrm>
            <a:off x="10859084" y="-40947"/>
            <a:ext cx="8851785" cy="286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3" name="_x278651016" descr="EMB0000378c3f3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64" y="6381328"/>
            <a:ext cx="1180238" cy="37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C535B9-0206-4933-B3A2-FC73A8BF1A8F}"/>
              </a:ext>
            </a:extLst>
          </p:cNvPr>
          <p:cNvSpPr txBox="1"/>
          <p:nvPr/>
        </p:nvSpPr>
        <p:spPr>
          <a:xfrm>
            <a:off x="5159896" y="2367345"/>
            <a:ext cx="6768752" cy="615553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부산 주차장 정보 조회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endParaRPr lang="ko-KR" altLang="en-US" sz="1600" spc="6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10067" y="1700808"/>
            <a:ext cx="11971867" cy="1944216"/>
          </a:xfrm>
          <a:prstGeom prst="rect">
            <a:avLst/>
          </a:prstGeom>
          <a:noFill/>
          <a:ln w="15875">
            <a:solidFill>
              <a:srgbClr val="939597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27472" y="1294309"/>
            <a:ext cx="7416800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ko-KR" sz="16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Board</a:t>
            </a: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0150" y="1163563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graphicFrame>
        <p:nvGraphicFramePr>
          <p:cNvPr id="10" name="표 5">
            <a:extLst>
              <a:ext uri="{FF2B5EF4-FFF2-40B4-BE49-F238E27FC236}">
                <a16:creationId xmlns:a16="http://schemas.microsoft.com/office/drawing/2014/main" id="{A93F3394-55E0-4A17-9303-F1A83AED5C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972835"/>
              </p:ext>
            </p:extLst>
          </p:nvPr>
        </p:nvGraphicFramePr>
        <p:xfrm>
          <a:off x="1799222" y="795043"/>
          <a:ext cx="8951895" cy="59719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760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109097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978715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14194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700982">
                  <a:extLst>
                    <a:ext uri="{9D8B030D-6E8A-4147-A177-3AD203B41FA5}">
                      <a16:colId xmlns:a16="http://schemas.microsoft.com/office/drawing/2014/main" val="2832430871"/>
                    </a:ext>
                  </a:extLst>
                </a:gridCol>
                <a:gridCol w="4259882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464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Index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Method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URI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Request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Response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499412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10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Get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/board/paging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게시판 페이징 최대 </a:t>
                      </a:r>
                      <a:r>
                        <a:rPr lang="en-US" altLang="ko-KR" sz="1000" dirty="0"/>
                        <a:t>10</a:t>
                      </a:r>
                      <a:r>
                        <a:rPr lang="ko-KR" altLang="en-US" sz="1000" dirty="0"/>
                        <a:t>개씩 출력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{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"id": 60,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"title":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 테스트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"content": "</a:t>
                      </a:r>
                      <a:r>
                        <a:rPr lang="ko-KR" altLang="en-US" sz="1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새로고침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테스트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"</a:t>
                      </a:r>
                      <a:r>
                        <a:rPr lang="en-US" altLang="ko-KR" sz="1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createDate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": "2023-12-10T06:21:14.810+00:00",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"view": 55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}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],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"pageable": {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"sort": {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"empty":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"sorted":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"unsorted":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altLang="ko-KR" sz="1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},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"offset": 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</a:t>
                      </a:r>
                      <a:r>
                        <a:rPr lang="en-US" altLang="ko-KR" sz="1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pageNumber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": 1,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</a:t>
                      </a:r>
                      <a:r>
                        <a:rPr lang="en-US" altLang="ko-KR" sz="1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pageSize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": 10,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"paged":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"unpaged":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altLang="ko-KR" sz="1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},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"last":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</a:t>
                      </a:r>
                      <a:r>
                        <a:rPr lang="en-US" altLang="ko-KR" sz="1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totalElements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": 14,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</a:t>
                      </a:r>
                      <a:r>
                        <a:rPr lang="en-US" altLang="ko-KR" sz="1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totalPages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": 2,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"size": 10,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"number": 1,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"sort": {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"empty":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"sorted":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"unsorted":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altLang="ko-KR" sz="1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},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"first":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</a:t>
                      </a:r>
                      <a:r>
                        <a:rPr lang="en-US" altLang="ko-KR" sz="1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numberOfElements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": 10,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"empty": </a:t>
                      </a:r>
                      <a:r>
                        <a:rPr lang="en-US" altLang="ko-KR" sz="10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altLang="ko-KR" sz="1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85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9337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27472" y="1111474"/>
            <a:ext cx="7416800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ko-KR" sz="16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Board</a:t>
            </a: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0150" y="98072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board">
            <a:hlinkClick r:id="" action="ppaction://media"/>
            <a:extLst>
              <a:ext uri="{FF2B5EF4-FFF2-40B4-BE49-F238E27FC236}">
                <a16:creationId xmlns:a16="http://schemas.microsoft.com/office/drawing/2014/main" id="{5A78DE2B-5F97-4B74-AEC4-4A1190E872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9232" y="1186363"/>
            <a:ext cx="8453536" cy="475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3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8341" y="855988"/>
            <a:ext cx="825639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tx2">
                    <a:lumMod val="75000"/>
                  </a:schemeClr>
                </a:solidFill>
                <a:latin typeface="+mn-ea"/>
                <a:ea typeface="+mn-ea"/>
              </a:rPr>
              <a:t>댓글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1600" b="1" dirty="0">
              <a:solidFill>
                <a:schemeClr val="tx2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9701" y="7569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graphicFrame>
        <p:nvGraphicFramePr>
          <p:cNvPr id="10" name="표 5">
            <a:extLst>
              <a:ext uri="{FF2B5EF4-FFF2-40B4-BE49-F238E27FC236}">
                <a16:creationId xmlns:a16="http://schemas.microsoft.com/office/drawing/2014/main" id="{6B5445FA-AF5F-462A-98CD-17988B8375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485407"/>
              </p:ext>
            </p:extLst>
          </p:nvPr>
        </p:nvGraphicFramePr>
        <p:xfrm>
          <a:off x="676624" y="1205981"/>
          <a:ext cx="10878971" cy="4845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7900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34785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1189403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1725025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436694">
                  <a:extLst>
                    <a:ext uri="{9D8B030D-6E8A-4147-A177-3AD203B41FA5}">
                      <a16:colId xmlns:a16="http://schemas.microsoft.com/office/drawing/2014/main" val="2832430871"/>
                    </a:ext>
                  </a:extLst>
                </a:gridCol>
                <a:gridCol w="179604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  <a:gridCol w="1796048">
                  <a:extLst>
                    <a:ext uri="{9D8B030D-6E8A-4147-A177-3AD203B41FA5}">
                      <a16:colId xmlns:a16="http://schemas.microsoft.com/office/drawing/2014/main" val="464300346"/>
                    </a:ext>
                  </a:extLst>
                </a:gridCol>
              </a:tblGrid>
              <a:tr h="6162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Index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Method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URI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Request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Response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기타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8803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Post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/comment/boardComment/{id}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게시글의 댓글 조회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"id": 4,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"content":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테스트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</a:t>
                      </a:r>
                      <a:r>
                        <a:rPr lang="en-US" altLang="ko-KR" sz="1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createDate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": "2023-12-05T08:37:30.002+00:00",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"username": "test11"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}</a:t>
                      </a:r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 </a:t>
                      </a:r>
                      <a:r>
                        <a:rPr lang="en-US" altLang="ko-KR" sz="1000" dirty="0"/>
                        <a:t>: 200ok</a:t>
                      </a:r>
                    </a:p>
                    <a:p>
                      <a:pPr algn="l" latinLnBrk="1"/>
                      <a:r>
                        <a:rPr lang="ko-KR" altLang="en-US" sz="1000" dirty="0"/>
                        <a:t>실패 </a:t>
                      </a:r>
                      <a:r>
                        <a:rPr lang="en-US" altLang="ko-KR" sz="1000" dirty="0"/>
                        <a:t>: </a:t>
                      </a:r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DataNotfoundException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해당 게시글을 찾을 수 없습니다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.)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8803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Post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/comment/create/{id}|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댓글 생성</a:t>
                      </a:r>
                      <a:endParaRPr lang="en-US" altLang="ko-KR" sz="10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{id}</a:t>
                      </a:r>
                      <a:r>
                        <a:rPr lang="ko-KR" altLang="en-US" sz="1000" dirty="0"/>
                        <a:t>는 게시판의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{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“content”:”</a:t>
                      </a:r>
                      <a:r>
                        <a:rPr lang="ko-KR" altLang="en-US" sz="1000" dirty="0"/>
                        <a:t>댓글 내용</a:t>
                      </a:r>
                      <a:r>
                        <a:rPr lang="en-US" altLang="ko-KR" sz="1000" dirty="0"/>
                        <a:t>＂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 </a:t>
                      </a:r>
                      <a:r>
                        <a:rPr lang="en-US" altLang="ko-KR" sz="1000" dirty="0"/>
                        <a:t>: 200ok</a:t>
                      </a:r>
                    </a:p>
                    <a:p>
                      <a:pPr algn="l" latinLnBrk="1"/>
                      <a:r>
                        <a:rPr lang="ko-KR" altLang="en-US" sz="1000" dirty="0"/>
                        <a:t>실패 </a:t>
                      </a:r>
                      <a:r>
                        <a:rPr lang="en-US" altLang="ko-KR" sz="1000" dirty="0"/>
                        <a:t>: </a:t>
                      </a:r>
                      <a:r>
                        <a:rPr lang="en-US" altLang="ko-KR" sz="10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NOT_ACCEPTABLE(</a:t>
                      </a:r>
                      <a:r>
                        <a:rPr lang="ko-KR" altLang="en-US" sz="10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내용이 없음</a:t>
                      </a:r>
                      <a:r>
                        <a:rPr lang="en-US" altLang="ko-KR" sz="10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6162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Delete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/comment/delete/{id}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댓글 삭제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</a:t>
                      </a:r>
                      <a:r>
                        <a:rPr lang="en-US" altLang="ko-KR" sz="1000" dirty="0"/>
                        <a:t>: 200ok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실패</a:t>
                      </a:r>
                      <a:r>
                        <a:rPr lang="en-US" altLang="ko-KR" sz="1000" dirty="0"/>
                        <a:t>:</a:t>
                      </a:r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AccessDeniedException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작성자 혹은 관리자가 아닙니다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DataNotfoundException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댓글을 </a:t>
                      </a:r>
                      <a:r>
                        <a:rPr lang="ko-KR" altLang="en-US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못찾음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8803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Put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/comment/update/{id}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댓글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{“content”:”</a:t>
                      </a:r>
                      <a:r>
                        <a:rPr lang="ko-KR" altLang="en-US" sz="1000" dirty="0"/>
                        <a:t>수정할 내용</a:t>
                      </a:r>
                      <a:r>
                        <a:rPr lang="en-US" altLang="ko-KR" sz="1000" dirty="0"/>
                        <a:t>“}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ko-KR" sz="1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</a:t>
                      </a:r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</a:t>
                      </a:r>
                      <a:r>
                        <a:rPr lang="en-US" altLang="ko-KR" sz="1000" dirty="0"/>
                        <a:t>: 200ok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실패 </a:t>
                      </a:r>
                      <a:r>
                        <a:rPr lang="en-US" altLang="ko-KR" sz="1000" dirty="0"/>
                        <a:t>: </a:t>
                      </a:r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DataNotfoundException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댓글을 </a:t>
                      </a:r>
                      <a:r>
                        <a:rPr lang="ko-KR" altLang="en-US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못찾음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8836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87979" y="1043764"/>
            <a:ext cx="825639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tx2">
                    <a:lumMod val="75000"/>
                  </a:schemeClr>
                </a:solidFill>
                <a:latin typeface="+mn-ea"/>
                <a:ea typeface="+mn-ea"/>
              </a:rPr>
              <a:t>댓글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1600" b="1" dirty="0">
              <a:solidFill>
                <a:schemeClr val="tx2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59339" y="944724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3" name="comment">
            <a:hlinkClick r:id="" action="ppaction://media"/>
            <a:extLst>
              <a:ext uri="{FF2B5EF4-FFF2-40B4-BE49-F238E27FC236}">
                <a16:creationId xmlns:a16="http://schemas.microsoft.com/office/drawing/2014/main" id="{16EB7B49-3908-4BEF-88C1-3E71157E1B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1865" y="1467944"/>
            <a:ext cx="8528270" cy="479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39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87979" y="1007760"/>
            <a:ext cx="8256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검색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9339" y="908720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graphicFrame>
        <p:nvGraphicFramePr>
          <p:cNvPr id="10" name="표 5">
            <a:extLst>
              <a:ext uri="{FF2B5EF4-FFF2-40B4-BE49-F238E27FC236}">
                <a16:creationId xmlns:a16="http://schemas.microsoft.com/office/drawing/2014/main" id="{2B8AA39E-4856-406E-A660-CB227590C5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516687"/>
              </p:ext>
            </p:extLst>
          </p:nvPr>
        </p:nvGraphicFramePr>
        <p:xfrm>
          <a:off x="173779" y="1357959"/>
          <a:ext cx="11714213" cy="518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75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461712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1289877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1870745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000887">
                  <a:extLst>
                    <a:ext uri="{9D8B030D-6E8A-4147-A177-3AD203B41FA5}">
                      <a16:colId xmlns:a16="http://schemas.microsoft.com/office/drawing/2014/main" val="2832430871"/>
                    </a:ext>
                  </a:extLst>
                </a:gridCol>
                <a:gridCol w="5453430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Index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Method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URI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Request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Response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GET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/parking/list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모든 주차장 정보 출력</a:t>
                      </a:r>
                      <a:endParaRPr lang="en-US" altLang="ko-KR" sz="1000" dirty="0"/>
                    </a:p>
                    <a:p>
                      <a:pPr algn="ctr" latinLnBrk="1"/>
                      <a:r>
                        <a:rPr lang="ko-KR" altLang="en-US" sz="1000" dirty="0"/>
                        <a:t>주차장 상세 정보 페이지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"id": 1,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"prkPlaceNm":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연미 공영주차장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"prkStyle":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공영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"prkType":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노외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"address":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부산광역시 연제구 연산동 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2122-12",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"prkChargeInfo": 24,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"rating": "3",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"fiveDaysSystem":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미시행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"openDays":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평일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토요일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공휴일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"weekdayOpenHhmm": "0:00",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"weekdayColseHhmm": "23:59",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"satOperOpenHhmm": "0:00",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"satCloseHhmm": "23:59",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"holidayOpenHhmm": "0:00",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"holidayCloseHhmm": "23:59",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"fee":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유료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"basicTime": 10,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"basicFee": 200,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"additionalTime": 200,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"additionalFee": 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"dailyTicketApplicableTime": 0.0,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"dailyTicketFee": 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"monthlyPassFee": 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"paymentMethod": "-",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"specialNotes": "-",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"managementAgency":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부산광역시 연제구청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"phoneNumber": "051-665-5032",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"dataStandardDate": "2023-04-19"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}</a:t>
                      </a:r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6286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87979" y="1007760"/>
            <a:ext cx="8256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검색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9339" y="908720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graphicFrame>
        <p:nvGraphicFramePr>
          <p:cNvPr id="11" name="표 5">
            <a:extLst>
              <a:ext uri="{FF2B5EF4-FFF2-40B4-BE49-F238E27FC236}">
                <a16:creationId xmlns:a16="http://schemas.microsoft.com/office/drawing/2014/main" id="{AC71895A-87F9-4AC2-B6FE-50B672B95E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8091102"/>
              </p:ext>
            </p:extLst>
          </p:nvPr>
        </p:nvGraphicFramePr>
        <p:xfrm>
          <a:off x="752616" y="2220673"/>
          <a:ext cx="10686768" cy="2778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7513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324040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1168389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1694548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393644">
                  <a:extLst>
                    <a:ext uri="{9D8B030D-6E8A-4147-A177-3AD203B41FA5}">
                      <a16:colId xmlns:a16="http://schemas.microsoft.com/office/drawing/2014/main" val="2832430871"/>
                    </a:ext>
                  </a:extLst>
                </a:gridCol>
                <a:gridCol w="3528634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Index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Method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URI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Request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Response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Get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/parking/refer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주차장 이름</a:t>
                      </a:r>
                      <a:r>
                        <a:rPr lang="en-US" altLang="ko-KR" sz="1000" dirty="0"/>
                        <a:t>,</a:t>
                      </a:r>
                      <a:r>
                        <a:rPr lang="ko-KR" altLang="en-US" sz="1000" dirty="0"/>
                        <a:t>구</a:t>
                      </a:r>
                      <a:r>
                        <a:rPr lang="en-US" altLang="ko-KR" sz="1000" dirty="0"/>
                        <a:t>,</a:t>
                      </a:r>
                      <a:r>
                        <a:rPr lang="ko-KR" altLang="en-US" sz="1000" dirty="0"/>
                        <a:t>동</a:t>
                      </a:r>
                      <a:r>
                        <a:rPr lang="en-US" altLang="ko-KR" sz="1000" dirty="0"/>
                        <a:t>,</a:t>
                      </a:r>
                      <a:r>
                        <a:rPr lang="ko-KR" altLang="en-US" sz="1000" dirty="0"/>
                        <a:t>주소</a:t>
                      </a:r>
                      <a:r>
                        <a:rPr lang="en-US" altLang="ko-KR" sz="1000" dirty="0"/>
                        <a:t>,</a:t>
                      </a:r>
                      <a:r>
                        <a:rPr lang="ko-KR" altLang="en-US" sz="1000" dirty="0"/>
                        <a:t>전화번호 출력</a:t>
                      </a:r>
                    </a:p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"id": 1,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"prkPlaceNm":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연미 공영주차장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"gu":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연제구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"dong":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연산동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"address": "</a:t>
                      </a: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부산광역시 연제구 연산동 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2122-12",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"phoneNumber": "051-665-5032"</a:t>
                      </a:r>
                      <a:endParaRPr lang="ko-KR" altLang="en-US" sz="1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18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Get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/parking/paging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주차장 페이징</a:t>
                      </a:r>
                    </a:p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19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Get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/parking/detail/{prkPlaceName}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주차장 상세조회</a:t>
                      </a:r>
                    </a:p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ko-KR" sz="1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</a:t>
                      </a:r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5389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87979" y="1007760"/>
            <a:ext cx="8256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검색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9339" y="908720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search">
            <a:hlinkClick r:id="" action="ppaction://media"/>
            <a:extLst>
              <a:ext uri="{FF2B5EF4-FFF2-40B4-BE49-F238E27FC236}">
                <a16:creationId xmlns:a16="http://schemas.microsoft.com/office/drawing/2014/main" id="{B9FDC055-B5BA-4342-97E0-F3C4555BDB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0399" y="1575587"/>
            <a:ext cx="8531201" cy="47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681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0AC9954-4F28-4C61-BB5C-9541A07BDF44}"/>
              </a:ext>
            </a:extLst>
          </p:cNvPr>
          <p:cNvSpPr txBox="1"/>
          <p:nvPr/>
        </p:nvSpPr>
        <p:spPr>
          <a:xfrm>
            <a:off x="1180914" y="1176366"/>
            <a:ext cx="10207674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느낀 점</a:t>
            </a:r>
            <a:endParaRPr lang="en-US" altLang="ko-KR" b="1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109873" y="2100386"/>
            <a:ext cx="10854779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수업 과정에서 모호했던 개념들을 프로젝트를 수행하면서 확실히 알 수 있었음</a:t>
            </a:r>
            <a:endParaRPr lang="en-US" altLang="ko-KR" sz="1600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초반 계획이 매우 중요하다는 걸 느낌</a:t>
            </a:r>
            <a:endParaRPr lang="en-US" altLang="ko-KR" sz="1600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구현을 못한 기능이 많지만 구현한 기능에 대해서는 제대로 알 수 있게 됨</a:t>
            </a:r>
            <a:endParaRPr lang="en-US" altLang="ko-KR" sz="1600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이번 프로젝트를 통해서 처음으로 팀원과 협엽하여 진행했는데 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cors</a:t>
            </a: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부분에서 많은 부족함을 느꼈습니다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 </a:t>
            </a: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스스로 해결하지 못하여 다른 팀원의 도움을 받아 해결했습니다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여기서 많은 부족함을 느꼈습니다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5817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683732" y="790307"/>
            <a:ext cx="820426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33910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자체 평가 의견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109873" y="2100386"/>
            <a:ext cx="10854779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전병건 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: 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hlinkClick r:id="rId2"/>
              </a:rPr>
              <a:t>https://github.com/wnahswl</a:t>
            </a:r>
            <a:endParaRPr lang="en-US" altLang="ko-KR" sz="1600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김인아 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: https://github.com/inayong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683732" y="790307"/>
            <a:ext cx="820426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06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465740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GIT HUB </a:t>
            </a: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주소</a:t>
            </a:r>
          </a:p>
        </p:txBody>
      </p:sp>
    </p:spTree>
    <p:extLst>
      <p:ext uri="{BB962C8B-B14F-4D97-AF65-F5344CB8AC3E}">
        <p14:creationId xmlns:p14="http://schemas.microsoft.com/office/powerpoint/2010/main" val="3144925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939597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그림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31778" y="0"/>
            <a:ext cx="39616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25AF93-4D09-4EFE-A590-77AE80F194E2}"/>
              </a:ext>
            </a:extLst>
          </p:cNvPr>
          <p:cNvSpPr txBox="1"/>
          <p:nvPr/>
        </p:nvSpPr>
        <p:spPr>
          <a:xfrm>
            <a:off x="6296549" y="1485945"/>
            <a:ext cx="3673068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01.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개요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41571E-D5AF-4658-8E5B-5F588CCC25FE}"/>
              </a:ext>
            </a:extLst>
          </p:cNvPr>
          <p:cNvSpPr txBox="1"/>
          <p:nvPr/>
        </p:nvSpPr>
        <p:spPr>
          <a:xfrm>
            <a:off x="6296549" y="2287034"/>
            <a:ext cx="4969212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02.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팀 구성 및 역할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A5B540-74AA-4CA6-904D-994DB65E4EB3}"/>
              </a:ext>
            </a:extLst>
          </p:cNvPr>
          <p:cNvSpPr txBox="1"/>
          <p:nvPr/>
        </p:nvSpPr>
        <p:spPr>
          <a:xfrm>
            <a:off x="6296549" y="3088123"/>
            <a:ext cx="5293248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03.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절차 및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3889212"/>
            <a:ext cx="4480049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04.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결과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4690301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05.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자체 평가 의견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4CDDD06-C26E-49E8-A179-00D4CDF28DDF}"/>
              </a:ext>
            </a:extLst>
          </p:cNvPr>
          <p:cNvSpPr/>
          <p:nvPr/>
        </p:nvSpPr>
        <p:spPr bwMode="auto">
          <a:xfrm>
            <a:off x="1" y="0"/>
            <a:ext cx="5231780" cy="6858000"/>
          </a:xfrm>
          <a:prstGeom prst="rect">
            <a:avLst/>
          </a:prstGeom>
          <a:solidFill>
            <a:srgbClr val="F5D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98738" y="224644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200772" y="1250152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주제 및 선정 배경</a:t>
            </a:r>
            <a:endParaRPr lang="en-US" altLang="ko-KR" b="1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9396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272024" y="1733532"/>
            <a:ext cx="5040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주제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: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부산 주차장의 위치 및 각종 정보 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72024" y="2123138"/>
            <a:ext cx="77763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선정 배경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주차장의 위치를 보다 쉽게 찾을 수 있는 서비스를 만들고자 선정함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367FBF-88F0-48BC-8626-896643F7A531}"/>
              </a:ext>
            </a:extLst>
          </p:cNvPr>
          <p:cNvSpPr txBox="1"/>
          <p:nvPr/>
        </p:nvSpPr>
        <p:spPr>
          <a:xfrm>
            <a:off x="1272024" y="2685821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개요</a:t>
            </a:r>
            <a:endParaRPr lang="en-US" altLang="ko-KR" sz="1800" b="1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35A855-9C25-4675-B3D3-5B416258C3B3}"/>
              </a:ext>
            </a:extLst>
          </p:cNvPr>
          <p:cNvSpPr txBox="1"/>
          <p:nvPr/>
        </p:nvSpPr>
        <p:spPr>
          <a:xfrm>
            <a:off x="659396" y="259562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E9BCFBA-2A80-4F45-A10A-B30B788C114B}"/>
              </a:ext>
            </a:extLst>
          </p:cNvPr>
          <p:cNvSpPr/>
          <p:nvPr/>
        </p:nvSpPr>
        <p:spPr>
          <a:xfrm>
            <a:off x="1289214" y="3091456"/>
            <a:ext cx="5040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구현 내용 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지도로 전체 주차장 한 눈에 보기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구와 동으로 주차장 검색 및 키워드로 주차장명 검색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게시판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+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댓글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CRUD</a:t>
            </a: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로그인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/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회원가입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7005A9-42B7-4782-94FE-1A49AAA01D50}"/>
              </a:ext>
            </a:extLst>
          </p:cNvPr>
          <p:cNvSpPr txBox="1"/>
          <p:nvPr/>
        </p:nvSpPr>
        <p:spPr>
          <a:xfrm>
            <a:off x="1272024" y="4474922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기대 효과</a:t>
            </a:r>
            <a:endParaRPr lang="en-US" altLang="ko-KR" sz="1800" b="1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B3A2E02-C49C-4B5C-9A02-5A042A91C753}"/>
              </a:ext>
            </a:extLst>
          </p:cNvPr>
          <p:cNvSpPr txBox="1"/>
          <p:nvPr/>
        </p:nvSpPr>
        <p:spPr>
          <a:xfrm>
            <a:off x="656420" y="4401650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3F9D5B-B660-4E07-8797-51BB80BC4F4C}"/>
              </a:ext>
            </a:extLst>
          </p:cNvPr>
          <p:cNvSpPr txBox="1"/>
          <p:nvPr/>
        </p:nvSpPr>
        <p:spPr>
          <a:xfrm>
            <a:off x="1302359" y="4844254"/>
            <a:ext cx="5040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주차장 위치 및 정보를 간편하게 볼 수 있음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사용자가 원하면 주차장에 대한 모든 정보를 제공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0700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96957" y="197876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200772" y="1250152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활용 장비 및 재료</a:t>
            </a:r>
            <a:r>
              <a:rPr lang="en-US" altLang="ko-KR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(</a:t>
            </a: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개발 환경 등</a:t>
            </a:r>
            <a:r>
              <a:rPr lang="en-US" altLang="ko-KR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)</a:t>
            </a: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9396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200772" y="3275293"/>
            <a:ext cx="5040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FE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버전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React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v18.2.0</a:t>
            </a: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Node.js : v18.17.1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E5590C-7EC4-48A3-9ACF-C6983B21783D}"/>
              </a:ext>
            </a:extLst>
          </p:cNvPr>
          <p:cNvSpPr/>
          <p:nvPr/>
        </p:nvSpPr>
        <p:spPr>
          <a:xfrm>
            <a:off x="1163044" y="2098670"/>
            <a:ext cx="60850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데이터 수집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부산시 공공데이터 포털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전국주차장표준데이터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(https://url.kr/dgk9a2)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48B5B6F-B75A-4B2B-8C58-617F8064A892}"/>
              </a:ext>
            </a:extLst>
          </p:cNvPr>
          <p:cNvSpPr/>
          <p:nvPr/>
        </p:nvSpPr>
        <p:spPr>
          <a:xfrm>
            <a:off x="1210783" y="4536922"/>
            <a:ext cx="5040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B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E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버전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Spring boot : v3.1.5</a:t>
            </a: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Mysql : v8.0.23</a:t>
            </a:r>
          </a:p>
        </p:txBody>
      </p:sp>
    </p:spTree>
    <p:extLst>
      <p:ext uri="{BB962C8B-B14F-4D97-AF65-F5344CB8AC3E}">
        <p14:creationId xmlns:p14="http://schemas.microsoft.com/office/powerpoint/2010/main" val="4230509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56215" y="1104856"/>
            <a:ext cx="10390684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[</a:t>
            </a:r>
            <a:r>
              <a:rPr lang="ko-KR" altLang="en-US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수행 절차 및 방법</a:t>
            </a: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]</a:t>
            </a:r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4633471"/>
              </p:ext>
            </p:extLst>
          </p:nvPr>
        </p:nvGraphicFramePr>
        <p:xfrm>
          <a:off x="1091444" y="1932336"/>
          <a:ext cx="10153129" cy="3748614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779362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2363890">
                  <a:extLst>
                    <a:ext uri="{9D8B030D-6E8A-4147-A177-3AD203B41FA5}">
                      <a16:colId xmlns:a16="http://schemas.microsoft.com/office/drawing/2014/main" val="2457702995"/>
                    </a:ext>
                  </a:extLst>
                </a:gridCol>
                <a:gridCol w="3824340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2185537">
                  <a:extLst>
                    <a:ext uri="{9D8B030D-6E8A-4147-A177-3AD203B41FA5}">
                      <a16:colId xmlns:a16="http://schemas.microsoft.com/office/drawing/2014/main" val="1146148137"/>
                    </a:ext>
                  </a:extLst>
                </a:gridCol>
              </a:tblGrid>
              <a:tr h="39607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구분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활동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비고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사전 기획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11/14(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11/15(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수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프로젝트 기획 및 주제 선정</a:t>
                      </a:r>
                      <a:endParaRPr lang="en-US" altLang="ko-KR" sz="150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기획안 작성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아이디어 선정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수집</a:t>
                      </a: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11/14 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11/16(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목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필요 데이터  및 수집 절차 정의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외부 데이터 수집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공공데이터 포털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585898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전처리</a:t>
                      </a: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11/14(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11/30(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목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데이터 정제 및 정규화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87332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</a:rPr>
                        <a:t>모델링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11/17(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12/12(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모형 구현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716193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서비스 구축</a:t>
                      </a:r>
                      <a:endParaRPr kumimoji="0" lang="ko-KR" altLang="en-US" sz="1500" b="1" i="1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11/20(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금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12/12(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tx1"/>
                        </a:solidFill>
                        <a:effectLst/>
                        <a:latin typeface="Bahnschrift Condensed" panose="020B0502040204020203" pitchFamily="34" charset="0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웹 서비스 시스템 설계</a:t>
                      </a:r>
                      <a:endParaRPr lang="en-US" altLang="ko-KR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최적화</a:t>
                      </a:r>
                      <a:r>
                        <a:rPr lang="en-US" altLang="ko-KR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,</a:t>
                      </a:r>
                      <a:r>
                        <a:rPr lang="en-US" altLang="ko-KR" sz="1500" i="1" u="none" strike="noStrike" spc="-1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ko-KR" altLang="en-US" sz="1500" i="1" u="none" strike="noStrike" spc="-1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오류 수정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i="1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총 개발기간</a:t>
                      </a:r>
                      <a:endParaRPr kumimoji="0" lang="ko-KR" altLang="en-US" sz="1500" b="1" i="1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11/14(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12/12(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총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4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주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94735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659396" y="105273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3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4185761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절차 및 방법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642243" y="790307"/>
            <a:ext cx="600801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384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8F3D354-1070-450F-A94B-899219F98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188" y="1421332"/>
            <a:ext cx="7539623" cy="53560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469018-26D4-47F4-8FDF-754DB4F2FA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D4473-823E-40AE-91F4-BD3848CF3C10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782DF1-B51A-4D93-A00F-D24747157A1D}"/>
              </a:ext>
            </a:extLst>
          </p:cNvPr>
          <p:cNvSpPr txBox="1"/>
          <p:nvPr/>
        </p:nvSpPr>
        <p:spPr>
          <a:xfrm>
            <a:off x="654398" y="77949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F2C6B2E-F550-4D93-AF32-5A6BAD850355}"/>
              </a:ext>
            </a:extLst>
          </p:cNvPr>
          <p:cNvSpPr/>
          <p:nvPr/>
        </p:nvSpPr>
        <p:spPr>
          <a:xfrm>
            <a:off x="1235460" y="913513"/>
            <a:ext cx="88512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ERD</a:t>
            </a:r>
          </a:p>
        </p:txBody>
      </p:sp>
    </p:spTree>
    <p:extLst>
      <p:ext uri="{BB962C8B-B14F-4D97-AF65-F5344CB8AC3E}">
        <p14:creationId xmlns:p14="http://schemas.microsoft.com/office/powerpoint/2010/main" val="2789200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198738" y="141859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345976" y="1873565"/>
            <a:ext cx="9502552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API</a:t>
            </a: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endParaRPr lang="en-US" altLang="ko-KR" sz="1600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54398" y="77949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235460" y="913513"/>
            <a:ext cx="88512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로그인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/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로그아웃 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&amp; 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회원가입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graphicFrame>
        <p:nvGraphicFramePr>
          <p:cNvPr id="10" name="표 5">
            <a:extLst>
              <a:ext uri="{FF2B5EF4-FFF2-40B4-BE49-F238E27FC236}">
                <a16:creationId xmlns:a16="http://schemas.microsoft.com/office/drawing/2014/main" id="{3C60DA68-4B2B-4A7B-A9BA-9CD552C9B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13990"/>
              </p:ext>
            </p:extLst>
          </p:nvPr>
        </p:nvGraphicFramePr>
        <p:xfrm>
          <a:off x="1144731" y="1384919"/>
          <a:ext cx="9342296" cy="505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624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070700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1021398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1481362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892706">
                  <a:extLst>
                    <a:ext uri="{9D8B030D-6E8A-4147-A177-3AD203B41FA5}">
                      <a16:colId xmlns:a16="http://schemas.microsoft.com/office/drawing/2014/main" val="2832430871"/>
                    </a:ext>
                  </a:extLst>
                </a:gridCol>
                <a:gridCol w="1642253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  <a:gridCol w="1642253">
                  <a:extLst>
                    <a:ext uri="{9D8B030D-6E8A-4147-A177-3AD203B41FA5}">
                      <a16:colId xmlns:a16="http://schemas.microsoft.com/office/drawing/2014/main" val="289937614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Index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Method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URI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Request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Response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Post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/login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로그인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1400" dirty="0"/>
                        <a:t>“username”:”test”,</a:t>
                      </a:r>
                    </a:p>
                    <a:p>
                      <a:pPr algn="l" latinLnBrk="1"/>
                      <a:r>
                        <a:rPr lang="en-US" altLang="ko-KR" sz="1400" dirty="0"/>
                        <a:t>“password”:”test”</a:t>
                      </a:r>
                    </a:p>
                    <a:p>
                      <a:pPr algn="l" latinLnBrk="1"/>
                      <a:r>
                        <a:rPr lang="en-US" altLang="ko-KR" sz="1400" dirty="0"/>
                        <a:t>}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성공 </a:t>
                      </a:r>
                      <a:r>
                        <a:rPr lang="en-US" altLang="ko-KR" sz="1400" dirty="0"/>
                        <a:t>: 200ok</a:t>
                      </a:r>
                    </a:p>
                    <a:p>
                      <a:pPr algn="l" latinLnBrk="1"/>
                      <a:r>
                        <a:rPr lang="ko-KR" altLang="en-US" sz="1400" dirty="0"/>
                        <a:t>실패</a:t>
                      </a:r>
                      <a:r>
                        <a:rPr lang="en-US" altLang="ko-KR" sz="1400" dirty="0"/>
                        <a:t>: 401 </a:t>
                      </a:r>
                    </a:p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Post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/user/join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회원가입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1400" dirty="0"/>
                        <a:t>“username”:”test1”,</a:t>
                      </a:r>
                    </a:p>
                    <a:p>
                      <a:pPr algn="l" latinLnBrk="1"/>
                      <a:r>
                        <a:rPr lang="en-US" altLang="ko-KR" sz="1400" dirty="0"/>
                        <a:t>“password”:”test1”,</a:t>
                      </a:r>
                    </a:p>
                    <a:p>
                      <a:pPr algn="l" latinLnBrk="1"/>
                      <a:r>
                        <a:rPr lang="en-US" altLang="ko-KR" sz="1400" dirty="0"/>
                        <a:t>“checkPassowrd”:test1”,</a:t>
                      </a:r>
                    </a:p>
                    <a:p>
                      <a:pPr algn="l" latinLnBrk="1"/>
                      <a:r>
                        <a:rPr lang="en-US" altLang="ko-KR" sz="1400" dirty="0"/>
                        <a:t>“nickname”:test1}</a:t>
                      </a:r>
                    </a:p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 </a:t>
                      </a:r>
                      <a:r>
                        <a:rPr lang="en-US" altLang="ko-KR" sz="1000" dirty="0"/>
                        <a:t>: 200ok</a:t>
                      </a:r>
                    </a:p>
                    <a:p>
                      <a:pPr algn="l" latinLnBrk="1"/>
                      <a:r>
                        <a:rPr lang="ko-KR" altLang="en-US" sz="1000" dirty="0"/>
                        <a:t>실패 </a:t>
                      </a:r>
                      <a:r>
                        <a:rPr lang="en-US" altLang="ko-KR" sz="1000" dirty="0"/>
                        <a:t>: </a:t>
                      </a:r>
                      <a:r>
                        <a:rPr lang="en-US" altLang="ko-KR" sz="10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NOT_ACCEPTABLE (</a:t>
                      </a:r>
                      <a:r>
                        <a:rPr lang="ko-KR" altLang="en-US" sz="10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이미 존재하는 회원</a:t>
                      </a:r>
                      <a:r>
                        <a:rPr lang="en-US" altLang="ko-KR" sz="10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algn="l" latinLnBrk="1"/>
                      <a:r>
                        <a:rPr lang="en-US" altLang="ko-KR" sz="1000" dirty="0"/>
                        <a:t>,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AccessException(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비밀번호가 다름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1,2</a:t>
                      </a:r>
                      <a:r>
                        <a:rPr lang="ko-KR" altLang="en-US" sz="1000" dirty="0"/>
                        <a:t>차 비밀번호가 같아야 가입이 가능하며 이미 존재하는 회원이 있을 경우</a:t>
                      </a:r>
                      <a:endParaRPr lang="en-US" altLang="ko-KR" sz="1000" dirty="0"/>
                    </a:p>
                    <a:p>
                      <a:pPr algn="l" latinLnBrk="1"/>
                      <a:r>
                        <a:rPr lang="ko-KR" altLang="en-US" sz="1000" dirty="0"/>
                        <a:t>가입이 불가능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Put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/user/update/{username}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회원정보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{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“nickname”:”test1”,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“password”:”test1”}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 </a:t>
                      </a:r>
                      <a:r>
                        <a:rPr lang="en-US" altLang="ko-KR" sz="1000" dirty="0"/>
                        <a:t>: 200ok</a:t>
                      </a:r>
                    </a:p>
                    <a:p>
                      <a:pPr algn="l" latinLnBrk="1"/>
                      <a:r>
                        <a:rPr lang="ko-KR" altLang="en-US" sz="1000" dirty="0"/>
                        <a:t>실패 </a:t>
                      </a:r>
                      <a:r>
                        <a:rPr lang="en-US" altLang="ko-KR" sz="1000" dirty="0"/>
                        <a:t>: NOT_FOUND(</a:t>
                      </a:r>
                      <a:r>
                        <a:rPr lang="ko-KR" altLang="en-US" sz="1000" dirty="0"/>
                        <a:t>회원을 찾을 수 없습니다</a:t>
                      </a:r>
                      <a:r>
                        <a:rPr lang="en-US" altLang="ko-KR" sz="1000" dirty="0"/>
                        <a:t>,</a:t>
                      </a:r>
                    </a:p>
                    <a:p>
                      <a:pPr algn="l" latinLnBrk="1"/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AccessDeniedException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사용자 본인 혹은 관리자가 아닙니다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회원정보 수정은 이름과 비밀번호만 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4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Delete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/user/delete/{username}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/>
                        <a:t>회원정보 삭제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 </a:t>
                      </a:r>
                      <a:r>
                        <a:rPr lang="en-US" altLang="ko-KR" sz="1000" dirty="0"/>
                        <a:t>: 200ok</a:t>
                      </a:r>
                    </a:p>
                    <a:p>
                      <a:pPr algn="l" latinLnBrk="1"/>
                      <a:r>
                        <a:rPr lang="ko-KR" altLang="en-US" sz="1000" dirty="0"/>
                        <a:t>실패 </a:t>
                      </a:r>
                      <a:r>
                        <a:rPr lang="en-US" altLang="ko-KR" sz="1000" dirty="0"/>
                        <a:t>: NOT_FOUND(</a:t>
                      </a:r>
                      <a:r>
                        <a:rPr lang="ko-KR" altLang="en-US" sz="1000" dirty="0"/>
                        <a:t>회원을 찾을 수 없습니다</a:t>
                      </a:r>
                      <a:r>
                        <a:rPr lang="en-US" altLang="ko-KR" sz="1000" dirty="0"/>
                        <a:t>,</a:t>
                      </a:r>
                    </a:p>
                    <a:p>
                      <a:pPr algn="l" latinLnBrk="1"/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AccessDeniedException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사용자 본인 혹은 관리자가 아닙니다</a:t>
                      </a:r>
                      <a:endParaRPr lang="ko-KR" altLang="en-US" sz="1000" dirty="0"/>
                    </a:p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회원정보를 삭제하면 삭제하는 회원이 작성한 댓글과 게시글이 같이 삭제됨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2737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54398" y="908720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235460" y="1042737"/>
            <a:ext cx="88512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로그인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/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로그아웃 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&amp; 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회원가입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2" name="login-signup">
            <a:hlinkClick r:id="" action="ppaction://media"/>
            <a:extLst>
              <a:ext uri="{FF2B5EF4-FFF2-40B4-BE49-F238E27FC236}">
                <a16:creationId xmlns:a16="http://schemas.microsoft.com/office/drawing/2014/main" id="{463EF9F9-A240-44C4-8CE9-64391DC3D2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9888" y="1679780"/>
            <a:ext cx="8112224" cy="456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442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64392" y="813046"/>
            <a:ext cx="7416800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ko-KR" sz="16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Board</a:t>
            </a: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74122" y="759765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graphicFrame>
        <p:nvGraphicFramePr>
          <p:cNvPr id="8" name="표 5">
            <a:extLst>
              <a:ext uri="{FF2B5EF4-FFF2-40B4-BE49-F238E27FC236}">
                <a16:creationId xmlns:a16="http://schemas.microsoft.com/office/drawing/2014/main" id="{1A4262D2-8A1F-4E13-9896-E566718D31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569038"/>
              </p:ext>
            </p:extLst>
          </p:nvPr>
        </p:nvGraphicFramePr>
        <p:xfrm>
          <a:off x="1066932" y="1228544"/>
          <a:ext cx="10550944" cy="5026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164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20922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1153540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1673012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137573">
                  <a:extLst>
                    <a:ext uri="{9D8B030D-6E8A-4147-A177-3AD203B41FA5}">
                      <a16:colId xmlns:a16="http://schemas.microsoft.com/office/drawing/2014/main" val="2832430871"/>
                    </a:ext>
                  </a:extLst>
                </a:gridCol>
                <a:gridCol w="1854717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  <a:gridCol w="1854717">
                  <a:extLst>
                    <a:ext uri="{9D8B030D-6E8A-4147-A177-3AD203B41FA5}">
                      <a16:colId xmlns:a16="http://schemas.microsoft.com/office/drawing/2014/main" val="2061635510"/>
                    </a:ext>
                  </a:extLst>
                </a:gridCol>
              </a:tblGrid>
              <a:tr h="22394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Index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Method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URI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Request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Response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10637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Get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/board/list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전체 게시판 조회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"id": 20,"title": “</a:t>
                      </a:r>
                      <a:r>
                        <a:rPr lang="en-US" altLang="ko-KR" sz="1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Hello","content</a:t>
                      </a:r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": “Hello World",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"createDate": "2023-12-05T08:26:48.309+00:00",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"username":"test1","view": 227}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ko-KR" sz="1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1343656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GET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/board/detail/{id}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게시판 상세 정보조회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"id": 20,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"title": “Hello",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"content": “Hello World",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"createDate": "2023-12-05T08:26:48.309+00:00",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"username":"test1",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"view": 227</a:t>
                      </a:r>
                    </a:p>
                    <a:p>
                      <a:r>
                        <a:rPr lang="en-US" altLang="ko-KR" sz="10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ko-KR" sz="1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37945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Post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/board/create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게시판 생성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{“title”:”Hello”,</a:t>
                      </a:r>
                    </a:p>
                    <a:p>
                      <a:pPr algn="l" latinLnBrk="1"/>
                      <a:r>
                        <a:rPr lang="en-US" altLang="ko-KR" sz="1000" dirty="0"/>
                        <a:t>“content”:”HelloWorld”}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 </a:t>
                      </a:r>
                      <a:r>
                        <a:rPr lang="en-US" altLang="ko-KR" sz="1000" dirty="0"/>
                        <a:t>:200ok</a:t>
                      </a:r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8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Put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/board/update/{id}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게시판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{“title”:”updateHello”,</a:t>
                      </a:r>
                    </a:p>
                    <a:p>
                      <a:pPr algn="l" latinLnBrk="1"/>
                      <a:r>
                        <a:rPr lang="en-US" altLang="ko-KR" sz="1000" dirty="0"/>
                        <a:t>“content”:”UpdateHello”}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</a:t>
                      </a:r>
                      <a:r>
                        <a:rPr lang="en-US" altLang="ko-KR" sz="1000" dirty="0"/>
                        <a:t>: 200ok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실패</a:t>
                      </a:r>
                      <a:r>
                        <a:rPr lang="en-US" altLang="ko-KR" sz="1000" dirty="0"/>
                        <a:t>:</a:t>
                      </a:r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AccessDeniedException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작성자 혹은 관리자가 아닙니다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DataNotfoundException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게시글을 </a:t>
                      </a:r>
                      <a:r>
                        <a:rPr lang="ko-KR" altLang="en-US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못찾음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77746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9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Delete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dirty="0"/>
                        <a:t>/board/delete/{id}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게시판 삭제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성공</a:t>
                      </a:r>
                      <a:r>
                        <a:rPr lang="en-US" altLang="ko-KR" sz="1000" dirty="0"/>
                        <a:t>: 200ok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실패</a:t>
                      </a:r>
                      <a:r>
                        <a:rPr lang="en-US" altLang="ko-KR" sz="1000" dirty="0"/>
                        <a:t>:</a:t>
                      </a:r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AccessDeniedException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작성자 혹은 관리자가 아닙니다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DataNotfoundException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게시글을 </a:t>
                      </a:r>
                      <a:r>
                        <a:rPr lang="ko-KR" altLang="en-US" sz="10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못찾음</a:t>
                      </a:r>
                      <a:r>
                        <a:rPr lang="en-US" altLang="ko-K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게시판 삭제하면 게시판에 있는 댓글도 같이 삭제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2428</TotalTime>
  <Words>1999</Words>
  <Application>Microsoft Office PowerPoint</Application>
  <PresentationFormat>와이드스크린</PresentationFormat>
  <Paragraphs>389</Paragraphs>
  <Slides>18</Slides>
  <Notes>1</Notes>
  <HiddenSlides>0</HiddenSlides>
  <MMClips>4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휴먼둥근헤드라인</vt:lpstr>
      <vt:lpstr>Calibri Light</vt:lpstr>
      <vt:lpstr>Calibri</vt:lpstr>
      <vt:lpstr>맑은 고딕</vt:lpstr>
      <vt:lpstr>HY견고딕</vt:lpstr>
      <vt:lpstr>Bahnschrift Condensed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김다은</dc:creator>
  <cp:lastModifiedBy>전병건</cp:lastModifiedBy>
  <cp:revision>235</cp:revision>
  <dcterms:created xsi:type="dcterms:W3CDTF">2014-04-29T00:37:20Z</dcterms:created>
  <dcterms:modified xsi:type="dcterms:W3CDTF">2023-12-13T05:15:03Z</dcterms:modified>
</cp:coreProperties>
</file>